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84" r:id="rId10"/>
    <p:sldId id="285" r:id="rId11"/>
    <p:sldId id="277" r:id="rId12"/>
    <p:sldId id="278" r:id="rId13"/>
    <p:sldId id="299" r:id="rId14"/>
    <p:sldId id="369" r:id="rId15"/>
    <p:sldId id="370" r:id="rId16"/>
    <p:sldId id="290" r:id="rId17"/>
    <p:sldId id="291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7"/>
    <p:restoredTop sz="86405"/>
  </p:normalViewPr>
  <p:slideViewPr>
    <p:cSldViewPr snapToGrid="0" snapToObjects="1">
      <p:cViewPr varScale="1">
        <p:scale>
          <a:sx n="116" d="100"/>
          <a:sy n="116" d="100"/>
        </p:scale>
        <p:origin x="14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0" charset="0"/>
                <a:ea typeface="ＭＳ Ｐゴシック" pitchFamily="30" charset="-128"/>
                <a:cs typeface="ＭＳ Ｐゴシック" pitchFamily="3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A27CE0-EF8E-B348-A1DB-7ABEDC0C7BCD}" type="datetime1">
              <a:rPr lang="en-US"/>
              <a:pPr>
                <a:defRPr/>
              </a:pPr>
              <a:t>9/27/23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0" charset="0"/>
                <a:ea typeface="ＭＳ Ｐゴシック" pitchFamily="30" charset="-128"/>
                <a:cs typeface="ＭＳ Ｐゴシック" pitchFamily="3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24AA9B-FB3C-F048-B92C-065139BF7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52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4AA9B-FB3C-F048-B92C-065139BF798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49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4AA9B-FB3C-F048-B92C-065139BF798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6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9532-1976-CE46-91E5-BB7BBF087D04}" type="datetime1">
              <a:rPr lang="en-US"/>
              <a:pPr>
                <a:defRPr/>
              </a:pPr>
              <a:t>9/27/23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6AF58-2EB0-4042-BDD4-57C1C8841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42403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57494-F495-9541-9CC1-49B2AE9F2100}" type="datetime1">
              <a:rPr lang="en-US"/>
              <a:pPr>
                <a:defRPr/>
              </a:pPr>
              <a:t>9/27/23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B67D9-3213-6F40-90BE-B1542B541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6354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82135-8BC2-884D-8B0E-1A1CFD6F2D19}" type="datetime1">
              <a:rPr lang="en-US"/>
              <a:pPr>
                <a:defRPr/>
              </a:pPr>
              <a:t>9/27/23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BA154-65D2-F84A-B349-8FB36B12D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56454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67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DC095-FF3B-2541-B120-BDF23BD1D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0534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DAAE-5DD2-484A-B2EA-3F960093CE69}" type="datetime1">
              <a:rPr lang="en-US"/>
              <a:pPr>
                <a:defRPr/>
              </a:pPr>
              <a:t>9/27/23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E1719-BE71-E744-AC97-A7B65CFFB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0453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86D3A-F369-6742-B5F1-D8F32C465B5F}" type="datetime1">
              <a:rPr lang="en-US"/>
              <a:pPr>
                <a:defRPr/>
              </a:pPr>
              <a:t>9/27/23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ADF6F-32B4-6F43-A16A-9580BE0AE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1327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7007-E339-B242-82EF-C5C1A1019CB8}" type="datetime1">
              <a:rPr lang="en-US"/>
              <a:pPr>
                <a:defRPr/>
              </a:pPr>
              <a:t>9/27/23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4F198-071D-6945-9BD1-84E1F0ADD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6359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E93BE-E086-EB4B-8EB9-F476AA64AC9B}" type="datetime1">
              <a:rPr lang="en-US"/>
              <a:pPr>
                <a:defRPr/>
              </a:pPr>
              <a:t>9/27/23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94740-7A7E-0A4E-82F1-8A3A03F35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7925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7537F-5D95-0A44-BA6F-869F84F90AFB}" type="datetime1">
              <a:rPr lang="en-US"/>
              <a:pPr>
                <a:defRPr/>
              </a:pPr>
              <a:t>9/27/23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7F0B7-AB96-7A4A-B0C9-2E1FB97E6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3073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C3DCC-BDC9-3245-9361-7C0958EFEF8E}" type="datetime1">
              <a:rPr lang="en-US"/>
              <a:pPr>
                <a:defRPr/>
              </a:pPr>
              <a:t>9/27/23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143E4-D9FC-9649-8CA6-C0B831807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8044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E4B26-5878-8E42-AD4D-F6731F9BE203}" type="datetime1">
              <a:rPr lang="en-US"/>
              <a:pPr>
                <a:defRPr/>
              </a:pPr>
              <a:t>9/27/23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1CB93-B456-7349-9CDC-557BF1B7D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0566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61A71-022C-6F4A-AA11-057B2150BAE2}" type="datetime1">
              <a:rPr lang="en-US"/>
              <a:pPr>
                <a:defRPr/>
              </a:pPr>
              <a:t>9/27/23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23164-C2A3-C74C-9A4C-F62E40147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5880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6B59372-1190-EF4F-B243-4D41D0BD1E44}" type="datetime1">
              <a:rPr lang="en-US"/>
              <a:pPr>
                <a:defRPr/>
              </a:pPr>
              <a:t>9/27/23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28DB99C-3AF1-9C4F-9685-71AEF688F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ransition>
    <p:random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0" charset="-128"/>
          <a:cs typeface="ＭＳ Ｐゴシック" pitchFamily="3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0" charset="0"/>
          <a:ea typeface="ＭＳ Ｐゴシック" pitchFamily="30" charset="-128"/>
          <a:cs typeface="ＭＳ Ｐゴシック" pitchFamily="3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0" charset="0"/>
          <a:ea typeface="ＭＳ Ｐゴシック" pitchFamily="30" charset="-128"/>
          <a:cs typeface="ＭＳ Ｐゴシック" pitchFamily="3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0" charset="0"/>
          <a:ea typeface="ＭＳ Ｐゴシック" pitchFamily="30" charset="-128"/>
          <a:cs typeface="ＭＳ Ｐゴシック" pitchFamily="3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0" charset="0"/>
          <a:ea typeface="ＭＳ Ｐゴシック" pitchFamily="30" charset="-128"/>
          <a:cs typeface="ＭＳ Ｐゴシック" pitchFamily="3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0" charset="0"/>
          <a:ea typeface="ＭＳ Ｐゴシック" pitchFamily="30" charset="-128"/>
          <a:cs typeface="ＭＳ Ｐゴシック" pitchFamily="3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0" charset="0"/>
          <a:ea typeface="ＭＳ Ｐゴシック" pitchFamily="30" charset="-128"/>
          <a:cs typeface="ＭＳ Ｐゴシック" pitchFamily="3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0" charset="0"/>
          <a:ea typeface="ＭＳ Ｐゴシック" pitchFamily="30" charset="-128"/>
          <a:cs typeface="ＭＳ Ｐゴシック" pitchFamily="3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0" charset="0"/>
          <a:ea typeface="ＭＳ Ｐゴシック" pitchFamily="30" charset="-128"/>
          <a:cs typeface="ＭＳ Ｐゴシック" pitchFamily="3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0" charset="-128"/>
          <a:cs typeface="ＭＳ Ｐゴシック" pitchFamily="3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s://www.youtube.com/watch?v=LkOwCutgsAY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054475" y="509588"/>
            <a:ext cx="4632325" cy="1973262"/>
          </a:xfrm>
        </p:spPr>
        <p:txBody>
          <a:bodyPr/>
          <a:lstStyle/>
          <a:p>
            <a:r>
              <a:rPr lang="en-US" sz="2800" b="1" i="1" dirty="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The Rich Odor of Roses…</a:t>
            </a:r>
            <a:endParaRPr lang="en-US" dirty="0">
              <a:solidFill>
                <a:srgbClr val="EEECE1"/>
              </a:solidFill>
              <a:latin typeface="Bodoni SvtyTwo ITC TT-Book" charset="0"/>
              <a:ea typeface="ＭＳ Ｐゴシック" charset="0"/>
              <a:cs typeface="Bodoni SvtyTwo ITC TT-Book" charset="0"/>
            </a:endParaRP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44704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1417638"/>
            <a:ext cx="29765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27150"/>
            <a:ext cx="3648075" cy="4275138"/>
          </a:xfrm>
        </p:spPr>
        <p:txBody>
          <a:bodyPr/>
          <a:lstStyle/>
          <a:p>
            <a:r>
              <a:rPr lang="en-US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John Singer Sargent</a:t>
            </a:r>
            <a:br>
              <a:rPr lang="en-US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</a:br>
            <a:r>
              <a:rPr lang="ja-JP" altLang="en-US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“</a:t>
            </a:r>
            <a:r>
              <a:rPr lang="en-US" altLang="ja-JP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Dr. Pozzi at Home</a:t>
            </a:r>
            <a:r>
              <a:rPr lang="ja-JP" altLang="en-US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”</a:t>
            </a:r>
            <a:br>
              <a:rPr lang="en-US" altLang="ja-JP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</a:br>
            <a:r>
              <a:rPr lang="en-US" altLang="ja-JP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(1881)</a:t>
            </a:r>
            <a:endParaRPr lang="en-US" sz="1800" i="1">
              <a:solidFill>
                <a:srgbClr val="EEECE1"/>
              </a:solidFill>
              <a:latin typeface="Bodoni SvtyTwo ITC TT-Book" charset="0"/>
              <a:ea typeface="ＭＳ Ｐゴシック" charset="0"/>
              <a:cs typeface="Bodoni SvtyTwo ITC TT-Book" charset="0"/>
            </a:endParaRPr>
          </a:p>
        </p:txBody>
      </p:sp>
      <p:pic>
        <p:nvPicPr>
          <p:cNvPr id="2662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5513" y="931863"/>
            <a:ext cx="2771775" cy="5678487"/>
          </a:xfrm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8888"/>
            <a:ext cx="3568700" cy="4173537"/>
          </a:xfrm>
        </p:spPr>
        <p:txBody>
          <a:bodyPr/>
          <a:lstStyle/>
          <a:p>
            <a:r>
              <a:rPr lang="en-US" sz="2400">
                <a:solidFill>
                  <a:schemeClr val="bg2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GiovanniBoldini</a:t>
            </a:r>
            <a:br>
              <a:rPr lang="en-US" sz="2400">
                <a:solidFill>
                  <a:schemeClr val="bg2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</a:br>
            <a:r>
              <a:rPr lang="ja-JP" altLang="en-US" sz="2400">
                <a:solidFill>
                  <a:schemeClr val="bg2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“</a:t>
            </a:r>
            <a:r>
              <a:rPr lang="en-US" altLang="ja-JP" sz="2400">
                <a:solidFill>
                  <a:schemeClr val="bg2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Portrait of Comte de Montesquiou-Frezenac</a:t>
            </a:r>
            <a:r>
              <a:rPr lang="ja-JP" altLang="en-US" sz="2400">
                <a:solidFill>
                  <a:schemeClr val="bg2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”</a:t>
            </a:r>
            <a:r>
              <a:rPr lang="en-US" altLang="ja-JP" sz="2400">
                <a:solidFill>
                  <a:schemeClr val="bg2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 (1897)</a:t>
            </a:r>
            <a:endParaRPr lang="en-US" sz="2400">
              <a:solidFill>
                <a:schemeClr val="bg2"/>
              </a:solidFill>
              <a:latin typeface="Bodoni SvtyTwo ITC TT-Book" charset="0"/>
              <a:ea typeface="ＭＳ Ｐゴシック" charset="0"/>
              <a:cs typeface="Bodoni SvtyTwo ITC TT-Book" charset="0"/>
            </a:endParaRPr>
          </a:p>
        </p:txBody>
      </p:sp>
      <p:pic>
        <p:nvPicPr>
          <p:cNvPr id="2765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1025" y="868363"/>
            <a:ext cx="3833813" cy="5470525"/>
          </a:xfrm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41388"/>
            <a:ext cx="8229600" cy="1116012"/>
          </a:xfrm>
        </p:spPr>
        <p:txBody>
          <a:bodyPr/>
          <a:lstStyle/>
          <a:p>
            <a:r>
              <a:rPr lang="en-US" sz="24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Jacques-Emile Blanche, </a:t>
            </a:r>
            <a:r>
              <a:rPr lang="ja-JP" altLang="en-US" sz="24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“</a:t>
            </a:r>
            <a:r>
              <a:rPr lang="en-US" altLang="ja-JP" sz="24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Sir Coleridge Kennard sitting on the sofa, or </a:t>
            </a:r>
            <a:r>
              <a:rPr lang="en-US" altLang="ja-JP" sz="2400" i="1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The Portrait of Dorian Gray</a:t>
            </a:r>
            <a:r>
              <a:rPr lang="ja-JP" altLang="en-US" sz="2400" i="1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’</a:t>
            </a:r>
            <a:r>
              <a:rPr lang="en-US" altLang="ja-JP" sz="24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 (1904)</a:t>
            </a:r>
            <a:br>
              <a:rPr lang="en-US" altLang="ja-JP" sz="24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</a:br>
            <a:r>
              <a:rPr lang="en-US" altLang="ja-JP" sz="24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Jacques-Emile Blanche, </a:t>
            </a:r>
            <a:r>
              <a:rPr lang="ja-JP" altLang="en-US" sz="24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“</a:t>
            </a:r>
            <a:r>
              <a:rPr lang="en-US" altLang="ja-JP" sz="24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Aubrey Beardsley</a:t>
            </a:r>
            <a:r>
              <a:rPr lang="ja-JP" altLang="en-US" sz="24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”</a:t>
            </a:r>
            <a:r>
              <a:rPr lang="en-US" altLang="ja-JP" sz="24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 (1895)</a:t>
            </a:r>
            <a:endParaRPr lang="en-US" sz="2400">
              <a:solidFill>
                <a:srgbClr val="EEECE1"/>
              </a:solidFill>
              <a:latin typeface="Bodoni SvtyTwo ITC TT-Book" charset="0"/>
              <a:ea typeface="ＭＳ Ｐゴシック" charset="0"/>
              <a:cs typeface="Bodoni SvtyTwo ITC TT-Book" charset="0"/>
            </a:endParaRPr>
          </a:p>
        </p:txBody>
      </p:sp>
      <p:pic>
        <p:nvPicPr>
          <p:cNvPr id="2867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0900" y="2133600"/>
            <a:ext cx="3448050" cy="4421188"/>
          </a:xfrm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3576638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112055" y="672029"/>
            <a:ext cx="4778566" cy="9906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/>
                <a:ea typeface="ＭＳ Ｐゴシック" charset="0"/>
                <a:cs typeface="Book Antiqua"/>
              </a:rPr>
              <a:t>Oscar Wilde as Personality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/>
              <a:ea typeface="ＭＳ Ｐゴシック" charset="0"/>
              <a:cs typeface="Book Antiqu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35972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4290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27813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24876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15366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7457"/>
          </a:xfrm>
        </p:spPr>
        <p:txBody>
          <a:bodyPr/>
          <a:lstStyle/>
          <a:p>
            <a:r>
              <a:rPr lang="en-US" sz="2800" dirty="0">
                <a:latin typeface="Copperplate" panose="02000504000000020004" pitchFamily="2" charset="77"/>
              </a:rPr>
              <a:t>Victorian Double Lives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66D43B-9424-D147-9ABC-568311D3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19" y="1175167"/>
            <a:ext cx="7669819" cy="51572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06ED64-EDC5-F348-B987-CF9F3233E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83" y="1165161"/>
            <a:ext cx="8417490" cy="51672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D7D30D-128B-A346-B220-CF7002E7D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472" y="1188959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616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endParaRPr lang="en-US" sz="2800" dirty="0">
              <a:latin typeface="Times New Roman" charset="0"/>
            </a:endParaRPr>
          </a:p>
        </p:txBody>
      </p:sp>
      <p:pic>
        <p:nvPicPr>
          <p:cNvPr id="4" name="Picture 3" descr="4Cha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884"/>
            <a:ext cx="91440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instagra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84" y="826309"/>
            <a:ext cx="6622831" cy="5410200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71A9C381-730F-A34E-9AEA-520099D79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4638"/>
            <a:ext cx="9144000" cy="63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170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1808162"/>
          </a:xfrm>
        </p:spPr>
        <p:txBody>
          <a:bodyPr/>
          <a:lstStyle/>
          <a:p>
            <a:r>
              <a:rPr lang="en-US" dirty="0" err="1">
                <a:solidFill>
                  <a:srgbClr val="EEECE1"/>
                </a:solidFill>
                <a:latin typeface="Book Antiqua" panose="02040602050305030304" pitchFamily="18" charset="0"/>
                <a:ea typeface="ＭＳ Ｐゴシック" charset="0"/>
                <a:cs typeface="ＭＳ Ｐゴシック" charset="0"/>
              </a:rPr>
              <a:t>Oscarisms</a:t>
            </a:r>
            <a:r>
              <a:rPr lang="en-US" dirty="0">
                <a:solidFill>
                  <a:srgbClr val="EEECE1"/>
                </a:solidFill>
                <a:latin typeface="Book Antiqua" panose="02040602050305030304" pitchFamily="18" charset="0"/>
                <a:ea typeface="ＭＳ Ｐゴシック" charset="0"/>
                <a:cs typeface="ＭＳ Ｐゴシック" charset="0"/>
              </a:rPr>
              <a:t> </a:t>
            </a:r>
            <a:br>
              <a:rPr lang="en-US" dirty="0">
                <a:solidFill>
                  <a:srgbClr val="EEECE1"/>
                </a:solidFill>
                <a:latin typeface="Book Antiqua" panose="02040602050305030304" pitchFamily="18" charset="0"/>
                <a:ea typeface="ＭＳ Ｐゴシック" charset="0"/>
                <a:cs typeface="ＭＳ Ｐゴシック" charset="0"/>
              </a:rPr>
            </a:br>
            <a:r>
              <a:rPr lang="en-US" sz="2200" dirty="0">
                <a:solidFill>
                  <a:srgbClr val="EEECE1"/>
                </a:solidFill>
                <a:latin typeface="Book Antiqua" panose="02040602050305030304" pitchFamily="18" charset="0"/>
                <a:ea typeface="ＭＳ Ｐゴシック" charset="0"/>
                <a:cs typeface="ＭＳ Ｐゴシック" charset="0"/>
              </a:rPr>
              <a:t>(140 characters or fewer)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2003425"/>
            <a:ext cx="8229600" cy="4122738"/>
          </a:xfrm>
        </p:spPr>
        <p:txBody>
          <a:bodyPr/>
          <a:lstStyle/>
          <a:p>
            <a:r>
              <a:rPr lang="en-US" sz="2800" dirty="0">
                <a:solidFill>
                  <a:schemeClr val="bg2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Always forgive your enemies - nothing annoys them so much. (50 characters)</a:t>
            </a:r>
          </a:p>
          <a:p>
            <a:r>
              <a:rPr lang="en-US" sz="2800" dirty="0">
                <a:solidFill>
                  <a:schemeClr val="bg2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True friends stab you in the front. (30)</a:t>
            </a:r>
          </a:p>
          <a:p>
            <a:r>
              <a:rPr lang="en-US" sz="2800" dirty="0">
                <a:solidFill>
                  <a:schemeClr val="bg2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The only way to get rid of temptation is to yield to it... I can resist everything but temptation. (81)</a:t>
            </a:r>
          </a:p>
          <a:p>
            <a:r>
              <a:rPr lang="en-US" sz="2800" dirty="0">
                <a:solidFill>
                  <a:schemeClr val="bg2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Experience is simply the name we give our mistakes. (44)</a:t>
            </a:r>
          </a:p>
          <a:p>
            <a:r>
              <a:rPr lang="en-US" sz="2800" dirty="0">
                <a:solidFill>
                  <a:schemeClr val="bg2"/>
                </a:solidFill>
                <a:latin typeface="Book Antiqua" charset="0"/>
                <a:ea typeface="ＭＳ Ｐゴシック" charset="0"/>
                <a:cs typeface="ＭＳ Ｐゴシック" charset="0"/>
              </a:rPr>
              <a:t>To love oneself is the beginning of a lifelong romance. (47)</a:t>
            </a:r>
          </a:p>
          <a:p>
            <a:endParaRPr lang="en-US" sz="2800" dirty="0">
              <a:solidFill>
                <a:schemeClr val="bg2"/>
              </a:solidFill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sz="2800">
                <a:solidFill>
                  <a:srgbClr val="EEECE1"/>
                </a:solidFill>
                <a:latin typeface="Calibri" charset="0"/>
                <a:ea typeface="ＭＳ Ｐゴシック" charset="0"/>
                <a:cs typeface="ＭＳ Ｐゴシック" charset="0"/>
              </a:rPr>
              <a:t>#OscarWilde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723" name="Content Placeholder 3" descr="Oscarismtwitt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" b="3212"/>
          <a:stretch>
            <a:fillRect/>
          </a:stretch>
        </p:blipFill>
        <p:spPr bwMode="auto">
          <a:xfrm>
            <a:off x="323170" y="1240972"/>
            <a:ext cx="872331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The Home Front</a:t>
            </a:r>
            <a:endParaRPr lang="en-US" dirty="0">
              <a:solidFill>
                <a:srgbClr val="EEECE1"/>
              </a:solidFill>
              <a:latin typeface="Bodoni SvtyTwo ITC TT-Book" charset="0"/>
              <a:ea typeface="ＭＳ Ｐゴシック" charset="0"/>
              <a:cs typeface="Bodoni SvtyTwo ITC TT-Book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Hardware Display, The Crystal Palace, London, 1851</a:t>
            </a:r>
          </a:p>
          <a:p>
            <a:endParaRPr lang="en-US" sz="2000" b="1" dirty="0">
              <a:solidFill>
                <a:srgbClr val="EEECE1"/>
              </a:solidFill>
              <a:latin typeface="Bodoni SvtyTwo ITC TT-Book" charset="0"/>
              <a:ea typeface="ＭＳ Ｐゴシック" charset="0"/>
              <a:cs typeface="Bodoni SvtyTwo ITC TT-Book" charset="0"/>
            </a:endParaRPr>
          </a:p>
          <a:p>
            <a:pPr>
              <a:buFontTx/>
              <a:buNone/>
            </a:pPr>
            <a:endParaRPr lang="en-US" sz="2000" b="1" dirty="0">
              <a:solidFill>
                <a:srgbClr val="EEECE1"/>
              </a:solidFill>
              <a:latin typeface="Bodoni SvtyTwo ITC TT-Book" charset="0"/>
              <a:ea typeface="ＭＳ Ｐゴシック" charset="0"/>
              <a:cs typeface="Bodoni SvtyTwo ITC TT-Book" charset="0"/>
            </a:endParaRPr>
          </a:p>
          <a:p>
            <a:pPr>
              <a:buFontTx/>
              <a:buNone/>
            </a:pPr>
            <a:endParaRPr lang="en-US" sz="2000" b="1" dirty="0">
              <a:solidFill>
                <a:srgbClr val="EEECE1"/>
              </a:solidFill>
              <a:latin typeface="Bodoni SvtyTwo ITC TT-Book" charset="0"/>
              <a:ea typeface="ＭＳ Ｐゴシック" charset="0"/>
              <a:cs typeface="Bodoni SvtyTwo ITC TT-Book" charset="0"/>
            </a:endParaRPr>
          </a:p>
          <a:p>
            <a:pPr>
              <a:buFontTx/>
              <a:buNone/>
            </a:pPr>
            <a:endParaRPr lang="en-US" sz="2000" b="1" dirty="0">
              <a:solidFill>
                <a:srgbClr val="EEECE1"/>
              </a:solidFill>
              <a:latin typeface="Bodoni SvtyTwo ITC TT-Book" charset="0"/>
              <a:ea typeface="ＭＳ Ｐゴシック" charset="0"/>
              <a:cs typeface="Bodoni SvtyTwo ITC TT-Book" charset="0"/>
            </a:endParaRPr>
          </a:p>
          <a:p>
            <a:r>
              <a:rPr lang="en-US" sz="2000" b="1" dirty="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L</a:t>
            </a:r>
            <a:r>
              <a:rPr lang="ja-JP" altLang="en-US" sz="2000" b="1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’</a:t>
            </a:r>
            <a:r>
              <a:rPr lang="en-US" altLang="ja-JP" sz="2000" b="1" dirty="0" err="1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Éxposition</a:t>
            </a:r>
            <a:r>
              <a:rPr lang="en-US" altLang="ja-JP" sz="2000" b="1" dirty="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 </a:t>
            </a:r>
            <a:r>
              <a:rPr lang="en-US" altLang="ja-JP" sz="2000" b="1" dirty="0" err="1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universelle</a:t>
            </a:r>
            <a:r>
              <a:rPr lang="en-US" altLang="ja-JP" sz="2000" b="1" dirty="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, Paris, 1900</a:t>
            </a:r>
            <a:endParaRPr lang="en-US" sz="2000" b="1" dirty="0">
              <a:solidFill>
                <a:srgbClr val="EEECE1"/>
              </a:solidFill>
              <a:latin typeface="Bodoni SvtyTwo ITC TT-Book" charset="0"/>
              <a:ea typeface="ＭＳ Ｐゴシック" charset="0"/>
              <a:cs typeface="Bodoni SvtyTwo ITC TT-Book" charset="0"/>
            </a:endParaRPr>
          </a:p>
        </p:txBody>
      </p:sp>
      <p:pic>
        <p:nvPicPr>
          <p:cNvPr id="18435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3813" y="2133600"/>
            <a:ext cx="2897187" cy="1981200"/>
          </a:xfrm>
        </p:spPr>
      </p:pic>
      <p:pic>
        <p:nvPicPr>
          <p:cNvPr id="18436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0" y="4267200"/>
            <a:ext cx="2817813" cy="1981200"/>
          </a:xfrm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25"/>
            <a:ext cx="8229600" cy="1260475"/>
          </a:xfrm>
        </p:spPr>
        <p:txBody>
          <a:bodyPr/>
          <a:lstStyle/>
          <a:p>
            <a:r>
              <a:rPr lang="en-US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Overseas:</a:t>
            </a:r>
            <a:br>
              <a:rPr lang="en-US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</a:br>
            <a:r>
              <a:rPr lang="en-US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Richard Caton Woodville, </a:t>
            </a:r>
            <a:r>
              <a:rPr lang="ja-JP" altLang="en-US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“</a:t>
            </a:r>
            <a:r>
              <a:rPr lang="en-US" altLang="ja-JP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Relief of the Light Brigade</a:t>
            </a:r>
            <a:r>
              <a:rPr lang="ja-JP" altLang="en-US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”</a:t>
            </a:r>
            <a:r>
              <a:rPr lang="en-US" altLang="ja-JP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 (1897)</a:t>
            </a:r>
            <a:endParaRPr lang="en-US" sz="1600">
              <a:solidFill>
                <a:srgbClr val="EEECE1"/>
              </a:solidFill>
              <a:latin typeface="Bodoni SvtyTwo ITC TT-Book" charset="0"/>
              <a:ea typeface="ＭＳ Ｐゴシック" charset="0"/>
              <a:cs typeface="Bodoni SvtyTwo ITC TT-Book" charset="0"/>
            </a:endParaRPr>
          </a:p>
        </p:txBody>
      </p:sp>
      <p:pic>
        <p:nvPicPr>
          <p:cNvPr id="1945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6213" y="2133600"/>
            <a:ext cx="6251575" cy="4114800"/>
          </a:xfrm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John Atkinson Grimshaw</a:t>
            </a:r>
            <a:br>
              <a:rPr lang="en-US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</a:br>
            <a:r>
              <a:rPr lang="en-US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 </a:t>
            </a:r>
            <a:r>
              <a:rPr lang="ja-JP" altLang="en-US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“</a:t>
            </a:r>
            <a:r>
              <a:rPr lang="en-US" altLang="ja-JP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The Thames by Moonlight with Southwark Bridge</a:t>
            </a:r>
            <a:r>
              <a:rPr lang="ja-JP" altLang="en-US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”</a:t>
            </a:r>
            <a:r>
              <a:rPr lang="en-US" altLang="ja-JP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 (1884)</a:t>
            </a:r>
            <a:endParaRPr lang="en-US">
              <a:solidFill>
                <a:srgbClr val="EEECE1"/>
              </a:solidFill>
              <a:latin typeface="Bodoni SvtyTwo ITC TT-Book" charset="0"/>
              <a:ea typeface="ＭＳ Ｐゴシック" charset="0"/>
              <a:cs typeface="Bodoni SvtyTwo ITC TT-Book" charset="0"/>
            </a:endParaRPr>
          </a:p>
        </p:txBody>
      </p:sp>
      <p:pic>
        <p:nvPicPr>
          <p:cNvPr id="2048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25" y="2133600"/>
            <a:ext cx="6761163" cy="4114800"/>
          </a:xfrm>
          <a:noFill/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0275"/>
            <a:ext cx="8229600" cy="1203325"/>
          </a:xfrm>
        </p:spPr>
        <p:txBody>
          <a:bodyPr/>
          <a:lstStyle/>
          <a:p>
            <a:r>
              <a:rPr lang="en-US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Atkinson Grimshaw,</a:t>
            </a:r>
            <a:r>
              <a:rPr lang="ja-JP" altLang="en-US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“</a:t>
            </a:r>
            <a:r>
              <a:rPr lang="en-US" altLang="ja-JP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Liverpool Quay by Moonlight</a:t>
            </a:r>
            <a:r>
              <a:rPr lang="ja-JP" altLang="en-US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”</a:t>
            </a:r>
            <a:r>
              <a:rPr lang="en-US" altLang="ja-JP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 (1887)</a:t>
            </a:r>
            <a:endParaRPr lang="en-US">
              <a:solidFill>
                <a:srgbClr val="EEECE1"/>
              </a:solidFill>
              <a:latin typeface="Bodoni SvtyTwo ITC TT-Book" charset="0"/>
              <a:ea typeface="ＭＳ Ｐゴシック" charset="0"/>
              <a:cs typeface="Bodoni SvtyTwo ITC TT-Book" charset="0"/>
            </a:endParaRPr>
          </a:p>
        </p:txBody>
      </p:sp>
      <p:pic>
        <p:nvPicPr>
          <p:cNvPr id="2150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3188" y="2133600"/>
            <a:ext cx="6397625" cy="4114800"/>
          </a:xfrm>
          <a:noFill/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4300"/>
            <a:ext cx="3205163" cy="4546600"/>
          </a:xfrm>
        </p:spPr>
        <p:txBody>
          <a:bodyPr/>
          <a:lstStyle/>
          <a:p>
            <a:r>
              <a:rPr lang="en-US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James McNeill Whistler </a:t>
            </a:r>
            <a:r>
              <a:rPr lang="ja-JP" altLang="en-US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“</a:t>
            </a:r>
            <a:r>
              <a:rPr lang="en-US" altLang="ja-JP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Nocturne in Black and Gold: The Falling Rocket</a:t>
            </a:r>
            <a:r>
              <a:rPr lang="ja-JP" altLang="en-US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”</a:t>
            </a:r>
            <a:r>
              <a:rPr lang="en-US" altLang="ja-JP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 </a:t>
            </a:r>
            <a:br>
              <a:rPr lang="en-US" altLang="ja-JP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</a:br>
            <a:r>
              <a:rPr lang="en-US" altLang="ja-JP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(1874-77)</a:t>
            </a:r>
            <a:endParaRPr lang="en-US">
              <a:solidFill>
                <a:srgbClr val="EEECE1"/>
              </a:solidFill>
              <a:latin typeface="Bodoni SvtyTwo ITC TT-Book" charset="0"/>
              <a:ea typeface="ＭＳ Ｐゴシック" charset="0"/>
              <a:cs typeface="Bodoni SvtyTwo ITC TT-Book" charset="0"/>
            </a:endParaRPr>
          </a:p>
        </p:txBody>
      </p:sp>
      <p:pic>
        <p:nvPicPr>
          <p:cNvPr id="2253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1488" y="1101725"/>
            <a:ext cx="4216400" cy="5441950"/>
          </a:xfrm>
          <a:noFill/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12913"/>
            <a:ext cx="3489325" cy="3741737"/>
          </a:xfrm>
        </p:spPr>
        <p:txBody>
          <a:bodyPr/>
          <a:lstStyle/>
          <a:p>
            <a:r>
              <a:rPr lang="en-US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James McNeill Whistler </a:t>
            </a:r>
            <a:r>
              <a:rPr lang="ja-JP" altLang="en-US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“</a:t>
            </a:r>
            <a:r>
              <a:rPr lang="en-US" altLang="ja-JP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Nocturne in Blue and Gold– </a:t>
            </a:r>
            <a:br>
              <a:rPr lang="en-US" altLang="ja-JP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</a:br>
            <a:r>
              <a:rPr lang="en-US" altLang="ja-JP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Old Battersea Bridge</a:t>
            </a:r>
            <a:r>
              <a:rPr lang="ja-JP" altLang="en-US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”</a:t>
            </a:r>
            <a:br>
              <a:rPr lang="en-US" altLang="ja-JP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</a:br>
            <a:r>
              <a:rPr lang="en-US" altLang="ja-JP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(1872-75)</a:t>
            </a:r>
            <a:endParaRPr lang="en-US">
              <a:solidFill>
                <a:srgbClr val="EEECE1"/>
              </a:solidFill>
              <a:latin typeface="Bodoni SvtyTwo ITC TT-Book" charset="0"/>
              <a:ea typeface="ＭＳ Ｐゴシック" charset="0"/>
              <a:cs typeface="Bodoni SvtyTwo ITC TT-Book" charset="0"/>
            </a:endParaRPr>
          </a:p>
        </p:txBody>
      </p:sp>
      <p:pic>
        <p:nvPicPr>
          <p:cNvPr id="2355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1163" y="863600"/>
            <a:ext cx="4314825" cy="5680075"/>
          </a:xfrm>
          <a:solidFill>
            <a:schemeClr val="tx2"/>
          </a:solidFill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3263"/>
            <a:ext cx="8229600" cy="1031875"/>
          </a:xfrm>
        </p:spPr>
        <p:txBody>
          <a:bodyPr/>
          <a:lstStyle/>
          <a:p>
            <a:r>
              <a:rPr lang="en-US" sz="2000" b="1">
                <a:solidFill>
                  <a:schemeClr val="bg2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Emily Mary Osborn, </a:t>
            </a:r>
            <a:r>
              <a:rPr lang="ja-JP" altLang="en-US" sz="2000" b="1">
                <a:solidFill>
                  <a:schemeClr val="bg2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“</a:t>
            </a:r>
            <a:r>
              <a:rPr lang="en-US" altLang="ja-JP" sz="2000" b="1">
                <a:solidFill>
                  <a:schemeClr val="bg2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Nameless and Friendless</a:t>
            </a:r>
            <a:r>
              <a:rPr lang="ja-JP" altLang="en-US" sz="2000" b="1">
                <a:solidFill>
                  <a:schemeClr val="bg2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”</a:t>
            </a:r>
            <a:r>
              <a:rPr lang="en-US" altLang="ja-JP" sz="2000" b="1">
                <a:solidFill>
                  <a:schemeClr val="bg2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 (1857)</a:t>
            </a:r>
            <a:endParaRPr lang="en-US" sz="1600" b="1">
              <a:solidFill>
                <a:schemeClr val="bg2"/>
              </a:solidFill>
              <a:latin typeface="Bodoni SvtyTwo ITC TT-Book" charset="0"/>
              <a:ea typeface="ＭＳ Ｐゴシック" charset="0"/>
              <a:cs typeface="Bodoni SvtyTwo ITC TT-Book" charset="0"/>
            </a:endParaRPr>
          </a:p>
        </p:txBody>
      </p:sp>
      <p:pic>
        <p:nvPicPr>
          <p:cNvPr id="2457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5650" y="2133600"/>
            <a:ext cx="5091113" cy="4114800"/>
          </a:xfrm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113"/>
            <a:ext cx="3421063" cy="5168900"/>
          </a:xfrm>
        </p:spPr>
        <p:txBody>
          <a:bodyPr/>
          <a:lstStyle/>
          <a:p>
            <a:r>
              <a:rPr lang="en-US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John Singer Sargent</a:t>
            </a:r>
            <a:br>
              <a:rPr lang="en-US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</a:br>
            <a:r>
              <a:rPr lang="ja-JP" altLang="en-US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“</a:t>
            </a:r>
            <a:r>
              <a:rPr lang="en-US" altLang="ja-JP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Lord Ribblesdale</a:t>
            </a:r>
            <a:r>
              <a:rPr lang="ja-JP" altLang="en-US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”</a:t>
            </a:r>
            <a:br>
              <a:rPr lang="en-US" altLang="ja-JP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</a:br>
            <a:r>
              <a:rPr lang="en-US" altLang="ja-JP" sz="2000">
                <a:solidFill>
                  <a:srgbClr val="EEECE1"/>
                </a:solidFill>
                <a:latin typeface="Bodoni SvtyTwo ITC TT-Book" charset="0"/>
                <a:ea typeface="ＭＳ Ｐゴシック" charset="0"/>
                <a:cs typeface="Bodoni SvtyTwo ITC TT-Book" charset="0"/>
              </a:rPr>
              <a:t>(1902)</a:t>
            </a:r>
            <a:endParaRPr lang="en-US" sz="1400">
              <a:solidFill>
                <a:srgbClr val="EEECE1"/>
              </a:solidFill>
              <a:latin typeface="Bodoni SvtyTwo ITC TT-Book" charset="0"/>
              <a:ea typeface="ＭＳ Ｐゴシック" charset="0"/>
              <a:cs typeface="Bodoni SvtyTwo ITC TT-Book" charset="0"/>
            </a:endParaRPr>
          </a:p>
        </p:txBody>
      </p:sp>
      <p:pic>
        <p:nvPicPr>
          <p:cNvPr id="256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5513" y="1192213"/>
            <a:ext cx="2919412" cy="5376862"/>
          </a:xfrm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290</Words>
  <Application>Microsoft Macintosh PowerPoint</Application>
  <PresentationFormat>On-screen Show (4:3)</PresentationFormat>
  <Paragraphs>29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Bodoni SvtyTwo ITC TT-Book</vt:lpstr>
      <vt:lpstr>Book Antiqua</vt:lpstr>
      <vt:lpstr>Calibri</vt:lpstr>
      <vt:lpstr>Copperplate</vt:lpstr>
      <vt:lpstr>Times New Roman</vt:lpstr>
      <vt:lpstr>Office Theme</vt:lpstr>
      <vt:lpstr>The Rich Odor of Roses…</vt:lpstr>
      <vt:lpstr>The Home Front</vt:lpstr>
      <vt:lpstr>Overseas: Richard Caton Woodville, “Relief of the Light Brigade” (1897)</vt:lpstr>
      <vt:lpstr>John Atkinson Grimshaw  “The Thames by Moonlight with Southwark Bridge” (1884)</vt:lpstr>
      <vt:lpstr>Atkinson Grimshaw,“Liverpool Quay by Moonlight” (1887)</vt:lpstr>
      <vt:lpstr>James McNeill Whistler “Nocturne in Black and Gold: The Falling Rocket”  (1874-77)</vt:lpstr>
      <vt:lpstr>James McNeill Whistler “Nocturne in Blue and Gold–  Old Battersea Bridge” (1872-75)</vt:lpstr>
      <vt:lpstr>Emily Mary Osborn, “Nameless and Friendless” (1857)</vt:lpstr>
      <vt:lpstr>John Singer Sargent “Lord Ribblesdale” (1902)</vt:lpstr>
      <vt:lpstr>John Singer Sargent “Dr. Pozzi at Home” (1881)</vt:lpstr>
      <vt:lpstr>GiovanniBoldini “Portrait of Comte de Montesquiou-Frezenac” (1897)</vt:lpstr>
      <vt:lpstr>Jacques-Emile Blanche, “Sir Coleridge Kennard sitting on the sofa, or The Portrait of Dorian Gray’ (1904) Jacques-Emile Blanche, “Aubrey Beardsley” (1895)</vt:lpstr>
      <vt:lpstr>Oscar Wilde as Personality</vt:lpstr>
      <vt:lpstr>Victorian Double Lives</vt:lpstr>
      <vt:lpstr>PowerPoint Presentation</vt:lpstr>
      <vt:lpstr>Oscarisms  (140 characters or fewer)</vt:lpstr>
      <vt:lpstr>#OscarWilde</vt:lpstr>
    </vt:vector>
  </TitlesOfParts>
  <Company>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 English</dc:creator>
  <cp:lastModifiedBy>Richmond-Garza, Elizabeth</cp:lastModifiedBy>
  <cp:revision>29</cp:revision>
  <dcterms:created xsi:type="dcterms:W3CDTF">2010-10-11T16:07:20Z</dcterms:created>
  <dcterms:modified xsi:type="dcterms:W3CDTF">2023-09-27T20:16:55Z</dcterms:modified>
</cp:coreProperties>
</file>